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313" r:id="rId3"/>
    <p:sldId id="319" r:id="rId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1730"/>
    <a:srgbClr val="A50021"/>
    <a:srgbClr val="7C2230"/>
    <a:srgbClr val="00718F"/>
    <a:srgbClr val="988F86"/>
    <a:srgbClr val="303D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356" y="-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angston\Desktop\Irvine%20USD%20as%20of%20Nov%20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angston\Desktop\Irvine%20USD%20as%20of%20Nov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[Irvine USD as of Nov 2016.xls]Sheet1!PivotTable1</c:name>
    <c:fmtId val="2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spPr>
          <a:solidFill>
            <a:schemeClr val="bg1">
              <a:lumMod val="50000"/>
            </a:schemeClr>
          </a:solidFill>
        </c:spPr>
      </c:pivotFmt>
      <c:pivotFmt>
        <c:idx val="3"/>
        <c:marker>
          <c:symbol val="none"/>
        </c:marker>
      </c:pivotFmt>
      <c:pivotFmt>
        <c:idx val="4"/>
        <c:spPr>
          <a:solidFill>
            <a:schemeClr val="bg1">
              <a:lumMod val="50000"/>
            </a:schemeClr>
          </a:solidFill>
        </c:spPr>
      </c:pivotFmt>
      <c:pivotFmt>
        <c:idx val="5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Sheet1!$C$3:$C$4</c:f>
              <c:strCache>
                <c:ptCount val="1"/>
                <c:pt idx="0">
                  <c:v>Sum of Claims Frequency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Sheet1!$A$5:$B$16</c:f>
              <c:multiLvlStrCache>
                <c:ptCount val="7"/>
                <c:lvl>
                  <c:pt idx="0">
                    <c:v>Teacher</c:v>
                  </c:pt>
                  <c:pt idx="1">
                    <c:v>Teacher - Spec Ed</c:v>
                  </c:pt>
                  <c:pt idx="2">
                    <c:v>Teacher</c:v>
                  </c:pt>
                  <c:pt idx="3">
                    <c:v>Teacher - Spec Ed</c:v>
                  </c:pt>
                  <c:pt idx="4">
                    <c:v>Teacher</c:v>
                  </c:pt>
                  <c:pt idx="5">
                    <c:v>Teacher - Spec Ed</c:v>
                  </c:pt>
                  <c:pt idx="6">
                    <c:v>Teacher</c:v>
                  </c:pt>
                </c:lvl>
                <c:lvl>
                  <c:pt idx="0">
                    <c:v>Policy 13-14</c:v>
                  </c:pt>
                  <c:pt idx="2">
                    <c:v>Policy 14-15</c:v>
                  </c:pt>
                  <c:pt idx="4">
                    <c:v>Policy 15-16</c:v>
                  </c:pt>
                  <c:pt idx="6">
                    <c:v>Policy 16-17</c:v>
                  </c:pt>
                </c:lvl>
              </c:multiLvlStrCache>
            </c:multiLvlStrRef>
          </c:cat>
          <c:val>
            <c:numRef>
              <c:f>Sheet1!$C$5:$C$16</c:f>
              <c:numCache>
                <c:formatCode>General</c:formatCode>
                <c:ptCount val="7"/>
                <c:pt idx="0">
                  <c:v>20</c:v>
                </c:pt>
                <c:pt idx="1">
                  <c:v>7</c:v>
                </c:pt>
                <c:pt idx="2">
                  <c:v>26</c:v>
                </c:pt>
                <c:pt idx="3">
                  <c:v>4</c:v>
                </c:pt>
                <c:pt idx="4">
                  <c:v>25</c:v>
                </c:pt>
                <c:pt idx="5">
                  <c:v>11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0704336"/>
        <c:axId val="290704728"/>
      </c:barChart>
      <c:lineChart>
        <c:grouping val="standard"/>
        <c:varyColors val="0"/>
        <c:ser>
          <c:idx val="1"/>
          <c:order val="1"/>
          <c:tx>
            <c:strRef>
              <c:f>Sheet1!$D$3:$D$4</c:f>
              <c:strCache>
                <c:ptCount val="1"/>
                <c:pt idx="0">
                  <c:v>Sum of Incurred Loss</c:v>
                </c:pt>
              </c:strCache>
            </c:strRef>
          </c:tx>
          <c:marker>
            <c:symbol val="none"/>
          </c:marker>
          <c:dLbls>
            <c:numFmt formatCode="&quot;$&quot;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Sheet1!$A$5:$B$16</c:f>
              <c:multiLvlStrCache>
                <c:ptCount val="7"/>
                <c:lvl>
                  <c:pt idx="0">
                    <c:v>Teacher</c:v>
                  </c:pt>
                  <c:pt idx="1">
                    <c:v>Teacher - Spec Ed</c:v>
                  </c:pt>
                  <c:pt idx="2">
                    <c:v>Teacher</c:v>
                  </c:pt>
                  <c:pt idx="3">
                    <c:v>Teacher - Spec Ed</c:v>
                  </c:pt>
                  <c:pt idx="4">
                    <c:v>Teacher</c:v>
                  </c:pt>
                  <c:pt idx="5">
                    <c:v>Teacher - Spec Ed</c:v>
                  </c:pt>
                  <c:pt idx="6">
                    <c:v>Teacher</c:v>
                  </c:pt>
                </c:lvl>
                <c:lvl>
                  <c:pt idx="0">
                    <c:v>Policy 13-14</c:v>
                  </c:pt>
                  <c:pt idx="2">
                    <c:v>Policy 14-15</c:v>
                  </c:pt>
                  <c:pt idx="4">
                    <c:v>Policy 15-16</c:v>
                  </c:pt>
                  <c:pt idx="6">
                    <c:v>Policy 16-17</c:v>
                  </c:pt>
                </c:lvl>
              </c:multiLvlStrCache>
            </c:multiLvlStrRef>
          </c:cat>
          <c:val>
            <c:numRef>
              <c:f>Sheet1!$D$5:$D$16</c:f>
              <c:numCache>
                <c:formatCode>General</c:formatCode>
                <c:ptCount val="7"/>
                <c:pt idx="0">
                  <c:v>402103.54000000004</c:v>
                </c:pt>
                <c:pt idx="1">
                  <c:v>18329.52</c:v>
                </c:pt>
                <c:pt idx="2">
                  <c:v>149182.66</c:v>
                </c:pt>
                <c:pt idx="3">
                  <c:v>6745.1600000000026</c:v>
                </c:pt>
                <c:pt idx="4">
                  <c:v>196817.61000000002</c:v>
                </c:pt>
                <c:pt idx="5">
                  <c:v>52144.36</c:v>
                </c:pt>
                <c:pt idx="6">
                  <c:v>21609.08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0705512"/>
        <c:axId val="290705120"/>
      </c:lineChart>
      <c:catAx>
        <c:axId val="290704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0704728"/>
        <c:crosses val="autoZero"/>
        <c:auto val="1"/>
        <c:lblAlgn val="ctr"/>
        <c:lblOffset val="100"/>
        <c:noMultiLvlLbl val="0"/>
      </c:catAx>
      <c:valAx>
        <c:axId val="290704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0704336"/>
        <c:crosses val="autoZero"/>
        <c:crossBetween val="between"/>
      </c:valAx>
      <c:valAx>
        <c:axId val="290705120"/>
        <c:scaling>
          <c:orientation val="minMax"/>
        </c:scaling>
        <c:delete val="0"/>
        <c:axPos val="r"/>
        <c:numFmt formatCode="&quot;$&quot;#,##0" sourceLinked="0"/>
        <c:majorTickMark val="out"/>
        <c:minorTickMark val="none"/>
        <c:tickLblPos val="nextTo"/>
        <c:crossAx val="290705512"/>
        <c:crosses val="max"/>
        <c:crossBetween val="between"/>
      </c:valAx>
      <c:catAx>
        <c:axId val="290705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070512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[Irvine USD as of Nov 2016.xls]Sheet2!PivotTable2</c:name>
    <c:fmtId val="2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Sheet2!$B$3:$B$4</c:f>
              <c:strCache>
                <c:ptCount val="1"/>
                <c:pt idx="0">
                  <c:v>Policy 13-14</c:v>
                </c:pt>
              </c:strCache>
            </c:strRef>
          </c:tx>
          <c:invertIfNegative val="0"/>
          <c:cat>
            <c:strRef>
              <c:f>Sheet2!$A$5:$A$11</c:f>
              <c:strCache>
                <c:ptCount val="6"/>
                <c:pt idx="0">
                  <c:v>Aides-Spec Ed</c:v>
                </c:pt>
                <c:pt idx="1">
                  <c:v>Maintenance</c:v>
                </c:pt>
                <c:pt idx="2">
                  <c:v>Food Service</c:v>
                </c:pt>
                <c:pt idx="3">
                  <c:v>Custodians</c:v>
                </c:pt>
                <c:pt idx="4">
                  <c:v>Other</c:v>
                </c:pt>
                <c:pt idx="5">
                  <c:v>Aides</c:v>
                </c:pt>
              </c:strCache>
            </c:strRef>
          </c:cat>
          <c:val>
            <c:numRef>
              <c:f>Sheet2!$B$5:$B$11</c:f>
              <c:numCache>
                <c:formatCode>General</c:formatCode>
                <c:ptCount val="6"/>
                <c:pt idx="0">
                  <c:v>17</c:v>
                </c:pt>
                <c:pt idx="1">
                  <c:v>11</c:v>
                </c:pt>
                <c:pt idx="2">
                  <c:v>9</c:v>
                </c:pt>
                <c:pt idx="3">
                  <c:v>11</c:v>
                </c:pt>
                <c:pt idx="4">
                  <c:v>4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Sheet2!$C$3:$C$4</c:f>
              <c:strCache>
                <c:ptCount val="1"/>
                <c:pt idx="0">
                  <c:v>Policy 14-15</c:v>
                </c:pt>
              </c:strCache>
            </c:strRef>
          </c:tx>
          <c:invertIfNegative val="0"/>
          <c:cat>
            <c:strRef>
              <c:f>Sheet2!$A$5:$A$11</c:f>
              <c:strCache>
                <c:ptCount val="6"/>
                <c:pt idx="0">
                  <c:v>Aides-Spec Ed</c:v>
                </c:pt>
                <c:pt idx="1">
                  <c:v>Maintenance</c:v>
                </c:pt>
                <c:pt idx="2">
                  <c:v>Food Service</c:v>
                </c:pt>
                <c:pt idx="3">
                  <c:v>Custodians</c:v>
                </c:pt>
                <c:pt idx="4">
                  <c:v>Other</c:v>
                </c:pt>
                <c:pt idx="5">
                  <c:v>Aides</c:v>
                </c:pt>
              </c:strCache>
            </c:strRef>
          </c:cat>
          <c:val>
            <c:numRef>
              <c:f>Sheet2!$C$5:$C$11</c:f>
              <c:numCache>
                <c:formatCode>General</c:formatCode>
                <c:ptCount val="6"/>
                <c:pt idx="0">
                  <c:v>23</c:v>
                </c:pt>
                <c:pt idx="1">
                  <c:v>17</c:v>
                </c:pt>
                <c:pt idx="2">
                  <c:v>7</c:v>
                </c:pt>
                <c:pt idx="3">
                  <c:v>6</c:v>
                </c:pt>
                <c:pt idx="4">
                  <c:v>10</c:v>
                </c:pt>
                <c:pt idx="5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Sheet2!$D$3:$D$4</c:f>
              <c:strCache>
                <c:ptCount val="1"/>
                <c:pt idx="0">
                  <c:v>Policy 15-16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Sheet2!$A$5:$A$11</c:f>
              <c:strCache>
                <c:ptCount val="6"/>
                <c:pt idx="0">
                  <c:v>Aides-Spec Ed</c:v>
                </c:pt>
                <c:pt idx="1">
                  <c:v>Maintenance</c:v>
                </c:pt>
                <c:pt idx="2">
                  <c:v>Food Service</c:v>
                </c:pt>
                <c:pt idx="3">
                  <c:v>Custodians</c:v>
                </c:pt>
                <c:pt idx="4">
                  <c:v>Other</c:v>
                </c:pt>
                <c:pt idx="5">
                  <c:v>Aides</c:v>
                </c:pt>
              </c:strCache>
            </c:strRef>
          </c:cat>
          <c:val>
            <c:numRef>
              <c:f>Sheet2!$D$5:$D$11</c:f>
              <c:numCache>
                <c:formatCode>General</c:formatCode>
                <c:ptCount val="6"/>
                <c:pt idx="0">
                  <c:v>28</c:v>
                </c:pt>
                <c:pt idx="1">
                  <c:v>4</c:v>
                </c:pt>
                <c:pt idx="2">
                  <c:v>12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Sheet2!$E$3:$E$4</c:f>
              <c:strCache>
                <c:ptCount val="1"/>
                <c:pt idx="0">
                  <c:v>Policy 16-17</c:v>
                </c:pt>
              </c:strCache>
            </c:strRef>
          </c:tx>
          <c:invertIfNegative val="0"/>
          <c:cat>
            <c:strRef>
              <c:f>Sheet2!$A$5:$A$11</c:f>
              <c:strCache>
                <c:ptCount val="6"/>
                <c:pt idx="0">
                  <c:v>Aides-Spec Ed</c:v>
                </c:pt>
                <c:pt idx="1">
                  <c:v>Maintenance</c:v>
                </c:pt>
                <c:pt idx="2">
                  <c:v>Food Service</c:v>
                </c:pt>
                <c:pt idx="3">
                  <c:v>Custodians</c:v>
                </c:pt>
                <c:pt idx="4">
                  <c:v>Other</c:v>
                </c:pt>
                <c:pt idx="5">
                  <c:v>Aides</c:v>
                </c:pt>
              </c:strCache>
            </c:strRef>
          </c:cat>
          <c:val>
            <c:numRef>
              <c:f>Sheet2!$E$5:$E$11</c:f>
              <c:numCache>
                <c:formatCode>General</c:formatCode>
                <c:ptCount val="6"/>
                <c:pt idx="0">
                  <c:v>10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0706296"/>
        <c:axId val="290706688"/>
      </c:barChart>
      <c:catAx>
        <c:axId val="290706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0706688"/>
        <c:crosses val="autoZero"/>
        <c:auto val="1"/>
        <c:lblAlgn val="ctr"/>
        <c:lblOffset val="100"/>
        <c:noMultiLvlLbl val="0"/>
      </c:catAx>
      <c:valAx>
        <c:axId val="290706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0706296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Garamond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50CD2D-2F52-4F27-AF49-A1B4FB172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47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D148D-3CE9-4917-AB8D-0E6FD2DEA49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060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E2FBB-C78D-4171-8126-30307BE405D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23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E2FBB-C78D-4171-8126-30307BE405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745287" cy="1371600"/>
          </a:xfrm>
        </p:spPr>
        <p:txBody>
          <a:bodyPr anchor="t"/>
          <a:lstStyle>
            <a:lvl1pPr algn="l">
              <a:defRPr sz="4000" b="1" cap="all">
                <a:solidFill>
                  <a:srgbClr val="7C223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3"/>
          <p:cNvSpPr>
            <a:spLocks noGrp="1"/>
          </p:cNvSpPr>
          <p:nvPr userDrawn="1">
            <p:ph type="subTitle" idx="1"/>
          </p:nvPr>
        </p:nvSpPr>
        <p:spPr>
          <a:xfrm>
            <a:off x="693955" y="1957551"/>
            <a:ext cx="5943600" cy="1447800"/>
          </a:xfrm>
        </p:spPr>
        <p:txBody>
          <a:bodyPr/>
          <a:lstStyle>
            <a:lvl1pPr>
              <a:buNone/>
              <a:defRPr sz="2000" b="1">
                <a:solidFill>
                  <a:srgbClr val="00718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8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18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343400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343400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830262"/>
          </a:xfrm>
        </p:spPr>
        <p:txBody>
          <a:bodyPr/>
          <a:lstStyle>
            <a:lvl1pPr>
              <a:defRPr sz="3200">
                <a:solidFill>
                  <a:srgbClr val="00718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07732" y="62484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fld id="{D6579C17-215F-4E2E-8805-2CFF0FEFC1DB}" type="slidenum">
              <a:rPr lang="en-US" sz="1000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62000" y="6254978"/>
            <a:ext cx="1447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LICENSE NO. 0451271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4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718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9173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9173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9173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9173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9173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9173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9173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9173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95000"/>
              <a:lumOff val="5000"/>
            </a:schemeClr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95000"/>
              <a:lumOff val="5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lumMod val="95000"/>
              <a:lumOff val="5000"/>
            </a:schemeClr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lumMod val="95000"/>
              <a:lumOff val="5000"/>
            </a:schemeClr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990600"/>
          </a:xfrm>
        </p:spPr>
        <p:txBody>
          <a:bodyPr/>
          <a:lstStyle/>
          <a:p>
            <a:pPr algn="ctr"/>
            <a:r>
              <a:rPr lang="en-US" cap="none" dirty="0" smtClean="0">
                <a:latin typeface="Garamond" pitchFamily="18" charset="0"/>
              </a:rPr>
              <a:t>Irvine Unified School District</a:t>
            </a:r>
            <a:endParaRPr lang="en-US" cap="none" dirty="0">
              <a:latin typeface="Garamond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858000" cy="1447800"/>
          </a:xfrm>
        </p:spPr>
        <p:txBody>
          <a:bodyPr/>
          <a:lstStyle/>
          <a:p>
            <a:pPr algn="ctr" eaLnBrk="1" hangingPunct="1"/>
            <a:r>
              <a:rPr lang="en-US" sz="3000" dirty="0" smtClean="0">
                <a:latin typeface="Garamond" pitchFamily="18" charset="0"/>
              </a:rPr>
              <a:t>Workers’ Compensation Trends</a:t>
            </a:r>
          </a:p>
          <a:p>
            <a:pPr algn="ctr" eaLnBrk="1" hangingPunct="1"/>
            <a:r>
              <a:rPr lang="en-US" sz="2400" dirty="0" smtClean="0">
                <a:latin typeface="Garamond" pitchFamily="18" charset="0"/>
              </a:rPr>
              <a:t>Valued as of November 30,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Teachers by Fiscal Year</a:t>
            </a:r>
            <a:endParaRPr lang="en-US" sz="3600" b="1" dirty="0">
              <a:latin typeface="Garamond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371600"/>
          <a:ext cx="8305799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14" y="5486400"/>
            <a:ext cx="57950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Garamond" pitchFamily="18" charset="0"/>
              </a:rPr>
              <a:t>Loss data valued as of 11/30/2016</a:t>
            </a:r>
          </a:p>
          <a:p>
            <a:r>
              <a:rPr lang="en-US" sz="1400" b="1" dirty="0" smtClean="0">
                <a:latin typeface="Garamond" pitchFamily="18" charset="0"/>
              </a:rPr>
              <a:t>Note: Policy 16-17 is July 1, 2016 through November 30, 2016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Top 5 Classified Occupations by </a:t>
            </a:r>
            <a:br>
              <a:rPr lang="en-US" dirty="0" smtClean="0">
                <a:latin typeface="Garamond" pitchFamily="18" charset="0"/>
              </a:rPr>
            </a:br>
            <a:r>
              <a:rPr lang="en-US" dirty="0" smtClean="0">
                <a:latin typeface="Garamond" pitchFamily="18" charset="0"/>
              </a:rPr>
              <a:t>Frequency &amp; Fiscal Year</a:t>
            </a:r>
            <a:endParaRPr lang="en-US" sz="3600" b="1" dirty="0">
              <a:latin typeface="Garamond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371600"/>
          <a:ext cx="7848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58114" y="5486400"/>
            <a:ext cx="57950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Garamond" pitchFamily="18" charset="0"/>
              </a:rPr>
              <a:t>Loss data valued as of 11/30/2016</a:t>
            </a:r>
          </a:p>
          <a:p>
            <a:r>
              <a:rPr lang="en-US" sz="1400" b="1" dirty="0" smtClean="0">
                <a:latin typeface="Garamond" pitchFamily="18" charset="0"/>
              </a:rPr>
              <a:t>Note: Policy 16-17 is July 1, 2016 through November 30, 2016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7968</TotalTime>
  <Words>67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Garamond</vt:lpstr>
      <vt:lpstr>Default Design</vt:lpstr>
      <vt:lpstr>Irvine Unified School District</vt:lpstr>
      <vt:lpstr>Teachers by Fiscal Year</vt:lpstr>
      <vt:lpstr>Top 5 Classified Occupations by  Frequency &amp; Fiscal Year</vt:lpstr>
    </vt:vector>
  </TitlesOfParts>
  <Company>Keenan &amp;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 Healy</dc:creator>
  <cp:lastModifiedBy>Stephen Bayne</cp:lastModifiedBy>
  <cp:revision>467</cp:revision>
  <dcterms:created xsi:type="dcterms:W3CDTF">2010-11-17T21:55:22Z</dcterms:created>
  <dcterms:modified xsi:type="dcterms:W3CDTF">2016-12-12T17:10:42Z</dcterms:modified>
  <cp:category>CASBO Presentation</cp:category>
</cp:coreProperties>
</file>